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7" r:id="rId3"/>
    <p:sldId id="279" r:id="rId4"/>
    <p:sldId id="257" r:id="rId5"/>
    <p:sldId id="258" r:id="rId6"/>
    <p:sldId id="259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61" r:id="rId19"/>
    <p:sldId id="262" r:id="rId20"/>
    <p:sldId id="2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504F0-D100-41D1-93F0-E84FDEB67716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19F3B-FE1C-4C90-A42B-85698C6F65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9854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19F3B-FE1C-4C90-A42B-85698C6F65A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117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EAC2C-DCD4-468E-9296-837E1D52F8CF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834B-601C-4A5C-AA64-D10311DFE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4192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EAC2C-DCD4-468E-9296-837E1D52F8CF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834B-601C-4A5C-AA64-D10311DFE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257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EAC2C-DCD4-468E-9296-837E1D52F8CF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834B-601C-4A5C-AA64-D10311DFE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064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EAC2C-DCD4-468E-9296-837E1D52F8CF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834B-601C-4A5C-AA64-D10311DFE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700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EAC2C-DCD4-468E-9296-837E1D52F8CF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834B-601C-4A5C-AA64-D10311DFE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58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EAC2C-DCD4-468E-9296-837E1D52F8CF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834B-601C-4A5C-AA64-D10311DFE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870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EAC2C-DCD4-468E-9296-837E1D52F8CF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834B-601C-4A5C-AA64-D10311DFE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609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EAC2C-DCD4-468E-9296-837E1D52F8CF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834B-601C-4A5C-AA64-D10311DFE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898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6019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EAC2C-DCD4-468E-9296-837E1D52F8CF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834B-601C-4A5C-AA64-D10311DFE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992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EAC2C-DCD4-468E-9296-837E1D52F8CF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2834B-601C-4A5C-AA64-D10311DFE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365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EAC2C-DCD4-468E-9296-837E1D52F8CF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2834B-601C-4A5C-AA64-D10311DFE7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21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99138" y="239158"/>
            <a:ext cx="5050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welcome</a:t>
            </a:r>
            <a:endParaRPr lang="en-US" sz="7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C:\Users\DOEL\Desktop\1-240x1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871003"/>
            <a:ext cx="8792307" cy="47830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6689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809"/>
          <a:stretch/>
        </p:blipFill>
        <p:spPr>
          <a:xfrm>
            <a:off x="1129146" y="2646218"/>
            <a:ext cx="6858000" cy="4059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61" b="58384"/>
          <a:stretch/>
        </p:blipFill>
        <p:spPr>
          <a:xfrm>
            <a:off x="1129146" y="180115"/>
            <a:ext cx="6858000" cy="2438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3467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8788"/>
          <a:stretch/>
        </p:blipFill>
        <p:spPr>
          <a:xfrm>
            <a:off x="1143000" y="2493822"/>
            <a:ext cx="6858000" cy="41979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253" b="62020"/>
          <a:stretch/>
        </p:blipFill>
        <p:spPr>
          <a:xfrm>
            <a:off x="1143000" y="180110"/>
            <a:ext cx="6858000" cy="22444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8503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21" b="37374"/>
          <a:stretch/>
        </p:blipFill>
        <p:spPr>
          <a:xfrm>
            <a:off x="1143000" y="69275"/>
            <a:ext cx="6858000" cy="41425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2424"/>
          <a:stretch/>
        </p:blipFill>
        <p:spPr>
          <a:xfrm>
            <a:off x="1143000" y="4225634"/>
            <a:ext cx="6858000" cy="25769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65419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297" y="623456"/>
            <a:ext cx="4561861" cy="3117272"/>
          </a:xfrm>
          <a:prstGeom prst="ellipse">
            <a:avLst/>
          </a:prstGeom>
          <a:ln w="190500" cap="rnd">
            <a:solidFill>
              <a:schemeClr val="accent5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ounded Rectangular Callout 4"/>
          <p:cNvSpPr/>
          <p:nvPr/>
        </p:nvSpPr>
        <p:spPr>
          <a:xfrm>
            <a:off x="457199" y="4197928"/>
            <a:ext cx="2812473" cy="1496289"/>
          </a:xfrm>
          <a:prstGeom prst="wedgeRoundRectCallout">
            <a:avLst>
              <a:gd name="adj1" fmla="val 56045"/>
              <a:gd name="adj2" fmla="val -12786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Do you know the moral of the story?</a:t>
            </a:r>
            <a:endParaRPr lang="en-US" sz="2800" b="1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564228" y="4405746"/>
            <a:ext cx="3865418" cy="1856509"/>
          </a:xfrm>
          <a:prstGeom prst="wedgeRoundRectCallout">
            <a:avLst>
              <a:gd name="adj1" fmla="val -32661"/>
              <a:gd name="adj2" fmla="val -8926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Yes, we should forget our hurts, but remember our good deeds forever. 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67177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66797" y="426391"/>
            <a:ext cx="697298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Let us know new words meaning.</a:t>
            </a:r>
            <a:endParaRPr lang="en-US" sz="3200" b="1" dirty="0"/>
          </a:p>
        </p:txBody>
      </p:sp>
      <p:sp>
        <p:nvSpPr>
          <p:cNvPr id="3" name="Down Arrow Callout 2"/>
          <p:cNvSpPr/>
          <p:nvPr/>
        </p:nvSpPr>
        <p:spPr>
          <a:xfrm>
            <a:off x="1066798" y="1246909"/>
            <a:ext cx="2258291" cy="955964"/>
          </a:xfrm>
          <a:prstGeom prst="downArrowCallout">
            <a:avLst/>
          </a:prstGeom>
          <a:gradFill flip="none"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16200000" scaled="1"/>
            <a:tileRect/>
          </a:gradFill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slap</a:t>
            </a:r>
            <a:endParaRPr lang="en-US" sz="3600" b="1" dirty="0"/>
          </a:p>
        </p:txBody>
      </p:sp>
      <p:sp>
        <p:nvSpPr>
          <p:cNvPr id="4" name="Up Arrow Callout 3"/>
          <p:cNvSpPr/>
          <p:nvPr/>
        </p:nvSpPr>
        <p:spPr>
          <a:xfrm>
            <a:off x="1066798" y="2435514"/>
            <a:ext cx="2258291" cy="983673"/>
          </a:xfrm>
          <a:prstGeom prst="upArrowCallou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hit</a:t>
            </a:r>
            <a:endParaRPr lang="en-US" sz="3600" b="1" dirty="0"/>
          </a:p>
        </p:txBody>
      </p:sp>
      <p:sp>
        <p:nvSpPr>
          <p:cNvPr id="5" name="Up Arrow Callout 4"/>
          <p:cNvSpPr/>
          <p:nvPr/>
        </p:nvSpPr>
        <p:spPr>
          <a:xfrm>
            <a:off x="1066798" y="5389418"/>
            <a:ext cx="2258291" cy="983673"/>
          </a:xfrm>
          <a:prstGeom prst="upArrowCallout">
            <a:avLst/>
          </a:prstGeom>
          <a:gradFill flip="none" rotWithShape="1"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waterhole</a:t>
            </a:r>
            <a:endParaRPr lang="en-US" sz="3600" b="1" dirty="0"/>
          </a:p>
        </p:txBody>
      </p:sp>
      <p:sp>
        <p:nvSpPr>
          <p:cNvPr id="6" name="Down Arrow Callout 5"/>
          <p:cNvSpPr/>
          <p:nvPr/>
        </p:nvSpPr>
        <p:spPr>
          <a:xfrm>
            <a:off x="1066798" y="4200813"/>
            <a:ext cx="2258291" cy="955964"/>
          </a:xfrm>
          <a:prstGeom prst="downArrowCallout">
            <a:avLst/>
          </a:prstGeom>
          <a:gradFill flip="none" rotWithShape="1"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oasis</a:t>
            </a:r>
            <a:endParaRPr lang="en-US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2" y="1243807"/>
            <a:ext cx="3273823" cy="217538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3" y="4200813"/>
            <a:ext cx="3273823" cy="217227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9292783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wn Arrow Callout 1"/>
          <p:cNvSpPr/>
          <p:nvPr/>
        </p:nvSpPr>
        <p:spPr>
          <a:xfrm>
            <a:off x="1316181" y="152398"/>
            <a:ext cx="2479963" cy="955964"/>
          </a:xfrm>
          <a:prstGeom prst="downArrowCallou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quicksand</a:t>
            </a:r>
            <a:endParaRPr lang="en-US" sz="3200" b="1" dirty="0"/>
          </a:p>
        </p:txBody>
      </p:sp>
      <p:sp>
        <p:nvSpPr>
          <p:cNvPr id="3" name="Up Arrow Callout 2"/>
          <p:cNvSpPr/>
          <p:nvPr/>
        </p:nvSpPr>
        <p:spPr>
          <a:xfrm>
            <a:off x="1316181" y="1136071"/>
            <a:ext cx="2479963" cy="983673"/>
          </a:xfrm>
          <a:prstGeom prst="upArrowCallout">
            <a:avLst/>
          </a:prstGeom>
          <a:gradFill flip="none"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Loose wet sand</a:t>
            </a:r>
            <a:endParaRPr lang="en-US" sz="2800" b="1" dirty="0"/>
          </a:p>
        </p:txBody>
      </p:sp>
      <p:sp>
        <p:nvSpPr>
          <p:cNvPr id="4" name="Down Arrow Callout 3"/>
          <p:cNvSpPr/>
          <p:nvPr/>
        </p:nvSpPr>
        <p:spPr>
          <a:xfrm>
            <a:off x="1316181" y="2407225"/>
            <a:ext cx="2479963" cy="955964"/>
          </a:xfrm>
          <a:prstGeom prst="downArrowCallou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erase</a:t>
            </a:r>
            <a:endParaRPr lang="en-US" sz="3200" b="1" dirty="0"/>
          </a:p>
        </p:txBody>
      </p:sp>
      <p:sp>
        <p:nvSpPr>
          <p:cNvPr id="5" name="Up Arrow Callout 4"/>
          <p:cNvSpPr/>
          <p:nvPr/>
        </p:nvSpPr>
        <p:spPr>
          <a:xfrm>
            <a:off x="1316181" y="3390898"/>
            <a:ext cx="2479963" cy="983673"/>
          </a:xfrm>
          <a:prstGeom prst="upArrowCallout">
            <a:avLst/>
          </a:prstGeom>
          <a:ln w="38100">
            <a:solidFill>
              <a:srgbClr val="00206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</a:t>
            </a:r>
            <a:r>
              <a:rPr lang="en-US" sz="3200" b="1" dirty="0" smtClean="0"/>
              <a:t>ub out</a:t>
            </a:r>
            <a:endParaRPr lang="en-US" sz="3200" b="1" dirty="0"/>
          </a:p>
        </p:txBody>
      </p:sp>
      <p:sp>
        <p:nvSpPr>
          <p:cNvPr id="6" name="Down Arrow Callout 5"/>
          <p:cNvSpPr/>
          <p:nvPr/>
        </p:nvSpPr>
        <p:spPr>
          <a:xfrm>
            <a:off x="1316181" y="4689762"/>
            <a:ext cx="2479963" cy="955964"/>
          </a:xfrm>
          <a:prstGeom prst="downArrowCallou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engrave</a:t>
            </a:r>
            <a:endParaRPr lang="en-US" sz="3200" b="1" dirty="0"/>
          </a:p>
        </p:txBody>
      </p:sp>
      <p:sp>
        <p:nvSpPr>
          <p:cNvPr id="7" name="Up Arrow Callout 6"/>
          <p:cNvSpPr/>
          <p:nvPr/>
        </p:nvSpPr>
        <p:spPr>
          <a:xfrm>
            <a:off x="1316181" y="5673435"/>
            <a:ext cx="2479963" cy="983673"/>
          </a:xfrm>
          <a:prstGeom prst="upArrowCallou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carve</a:t>
            </a:r>
            <a:endParaRPr lang="en-US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216" y="133241"/>
            <a:ext cx="2600325" cy="1950244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491" y="2407225"/>
            <a:ext cx="2686050" cy="196734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491" y="4582389"/>
            <a:ext cx="2686050" cy="2074719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821001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7925" y="979346"/>
            <a:ext cx="8312729" cy="5847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Match the words/phrase with their meanings.</a:t>
            </a:r>
            <a:endParaRPr lang="en-US" sz="3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25175035"/>
              </p:ext>
            </p:extLst>
          </p:nvPr>
        </p:nvGraphicFramePr>
        <p:xfrm>
          <a:off x="387927" y="1869670"/>
          <a:ext cx="8423563" cy="5791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313709">
                  <a:extLst>
                    <a:ext uri="{9D8B030D-6E8A-4147-A177-3AD203B41FA5}">
                      <a16:colId xmlns="" xmlns:a16="http://schemas.microsoft.com/office/drawing/2014/main" val="1313335658"/>
                    </a:ext>
                  </a:extLst>
                </a:gridCol>
                <a:gridCol w="6109854">
                  <a:extLst>
                    <a:ext uri="{9D8B030D-6E8A-4147-A177-3AD203B41FA5}">
                      <a16:colId xmlns="" xmlns:a16="http://schemas.microsoft.com/office/drawing/2014/main" val="1271618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Words/ phrase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/>
                        <a:t>Meanings 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549651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87925" y="2475113"/>
            <a:ext cx="2286003" cy="5957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/>
              <a:t>1 hurt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387926" y="3173615"/>
            <a:ext cx="2286003" cy="5957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/>
              <a:t>2 oasis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387926" y="3900980"/>
            <a:ext cx="2286003" cy="5957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/>
              <a:t>3 quicksand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387927" y="4597863"/>
            <a:ext cx="2286003" cy="5957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/>
              <a:t>4 erase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387927" y="5289208"/>
            <a:ext cx="2286003" cy="5957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/>
              <a:t>5 engrave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2715492" y="2473037"/>
            <a:ext cx="6095998" cy="5957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   An area in a desert where there are water, plants, etc.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15492" y="3173615"/>
            <a:ext cx="6095998" cy="5957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b</a:t>
            </a:r>
            <a:r>
              <a:rPr lang="en-US" sz="2400" b="1" dirty="0" smtClean="0">
                <a:solidFill>
                  <a:schemeClr val="tx1"/>
                </a:solidFill>
              </a:rPr>
              <a:t>   remove something completely.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15492" y="3911140"/>
            <a:ext cx="6095998" cy="5957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</a:rPr>
              <a:t>  cut wood or designs on stone or wood.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15492" y="4597863"/>
            <a:ext cx="6095998" cy="5957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d</a:t>
            </a:r>
            <a:r>
              <a:rPr lang="en-US" sz="2400" b="1" dirty="0" smtClean="0">
                <a:solidFill>
                  <a:schemeClr val="tx1"/>
                </a:solidFill>
              </a:rPr>
              <a:t>  got physical pain when someone hits you or you fall.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15492" y="5289208"/>
            <a:ext cx="6095998" cy="5957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e</a:t>
            </a:r>
            <a:r>
              <a:rPr lang="en-US" sz="2400" b="1" dirty="0" smtClean="0">
                <a:solidFill>
                  <a:schemeClr val="tx1"/>
                </a:solidFill>
              </a:rPr>
              <a:t>  deep wet sand that works like a </a:t>
            </a:r>
            <a:r>
              <a:rPr lang="en-US" sz="2400" b="1" dirty="0" err="1" smtClean="0">
                <a:solidFill>
                  <a:schemeClr val="tx1"/>
                </a:solidFill>
              </a:rPr>
              <a:t>trap.if</a:t>
            </a:r>
            <a:r>
              <a:rPr lang="en-US" sz="2400" b="1" dirty="0" smtClean="0">
                <a:solidFill>
                  <a:schemeClr val="tx1"/>
                </a:solidFill>
              </a:rPr>
              <a:t> you walk on it, you will sink into it.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1158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3.05556E-6 -0.31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0.00156 0.105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0.00156 -0.20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5.55556E-7 0.207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L 5.55556E-7 0.200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327561" y="554183"/>
            <a:ext cx="4059382" cy="1302328"/>
            <a:chOff x="2493818" y="1205345"/>
            <a:chExt cx="4350327" cy="1648691"/>
          </a:xfrm>
        </p:grpSpPr>
        <p:sp>
          <p:nvSpPr>
            <p:cNvPr id="3" name="Oval 2"/>
            <p:cNvSpPr/>
            <p:nvPr/>
          </p:nvSpPr>
          <p:spPr>
            <a:xfrm>
              <a:off x="2493818" y="1205345"/>
              <a:ext cx="4350327" cy="1648691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Group Work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701635" y="1371599"/>
              <a:ext cx="3934691" cy="1316182"/>
            </a:xfrm>
            <a:prstGeom prst="ellipse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</a:rPr>
                <a:t>Group Work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6-Point Star 5"/>
          <p:cNvSpPr/>
          <p:nvPr/>
        </p:nvSpPr>
        <p:spPr>
          <a:xfrm>
            <a:off x="1856508" y="2299855"/>
            <a:ext cx="5527966" cy="4073236"/>
          </a:xfrm>
          <a:prstGeom prst="star6">
            <a:avLst>
              <a:gd name="adj" fmla="val 31424"/>
              <a:gd name="hf" fmla="val 115470"/>
            </a:avLst>
          </a:prstGeom>
          <a:solidFill>
            <a:schemeClr val="accent6">
              <a:lumMod val="75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000" b="1" dirty="0" smtClean="0"/>
              <a:t>Why should we forgive those who hurt us?</a:t>
            </a:r>
            <a:endParaRPr lang="en-US" sz="4000" b="1" dirty="0"/>
          </a:p>
        </p:txBody>
      </p:sp>
    </p:spTree>
    <p:extLst>
      <p:ext uri="{BB962C8B-B14F-4D97-AF65-F5344CB8AC3E}">
        <p14:creationId xmlns="" xmlns:p14="http://schemas.microsoft.com/office/powerpoint/2010/main" val="281227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00544" y="2272145"/>
            <a:ext cx="7218218" cy="385156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lphaLcParenR"/>
            </a:pPr>
            <a:r>
              <a:rPr lang="en-US" sz="3600" b="1" dirty="0" smtClean="0"/>
              <a:t> Where  were the two friends    walking?</a:t>
            </a:r>
          </a:p>
          <a:p>
            <a:pPr marL="342900" indent="-342900">
              <a:buAutoNum type="alphaLcParenR"/>
            </a:pPr>
            <a:r>
              <a:rPr lang="en-US" sz="3600" b="1" dirty="0" smtClean="0"/>
              <a:t> What did </a:t>
            </a:r>
            <a:r>
              <a:rPr lang="en-US" sz="3600" b="1" dirty="0" err="1" smtClean="0"/>
              <a:t>Farabi</a:t>
            </a:r>
            <a:r>
              <a:rPr lang="en-US" sz="3600" b="1" dirty="0" smtClean="0"/>
              <a:t> do at the end of the story?</a:t>
            </a:r>
          </a:p>
          <a:p>
            <a:pPr marL="342900" indent="-342900">
              <a:buAutoNum type="alphaLcParenR"/>
            </a:pPr>
            <a:r>
              <a:rPr lang="en-US" sz="3600" b="1" dirty="0" smtClean="0"/>
              <a:t> What is the moral lesson of the      story? </a:t>
            </a:r>
            <a:endParaRPr lang="en-US" sz="3600" b="1" dirty="0"/>
          </a:p>
        </p:txBody>
      </p:sp>
      <p:sp>
        <p:nvSpPr>
          <p:cNvPr id="5" name="Oval 4"/>
          <p:cNvSpPr/>
          <p:nvPr/>
        </p:nvSpPr>
        <p:spPr>
          <a:xfrm>
            <a:off x="2272144" y="762000"/>
            <a:ext cx="4475019" cy="95596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Evaluation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75383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96113" y="1977390"/>
            <a:ext cx="4638223" cy="3557281"/>
            <a:chOff x="596113" y="1977390"/>
            <a:chExt cx="4638223" cy="35572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13" y="1977390"/>
              <a:ext cx="4638223" cy="355728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194579" y="2371035"/>
              <a:ext cx="346747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Write an e-mail to your intimate</a:t>
              </a:r>
            </a:p>
            <a:p>
              <a:r>
                <a:rPr lang="en-US" sz="2800" b="1" dirty="0" smtClean="0">
                  <a:solidFill>
                    <a:schemeClr val="bg1"/>
                  </a:solidFill>
                </a:rPr>
                <a:t>Friend to join a picnic. 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951" y="1977390"/>
            <a:ext cx="2933372" cy="3533380"/>
          </a:xfrm>
          <a:prstGeom prst="rect">
            <a:avLst/>
          </a:prstGeom>
          <a:ln w="1905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Oval 13"/>
          <p:cNvSpPr/>
          <p:nvPr/>
        </p:nvSpPr>
        <p:spPr>
          <a:xfrm>
            <a:off x="1764534" y="592394"/>
            <a:ext cx="5443007" cy="858982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Home Work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08607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38895" y="164951"/>
            <a:ext cx="4449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Introduction</a:t>
            </a:r>
            <a:endParaRPr lang="en-US" sz="6000" b="1" dirty="0"/>
          </a:p>
        </p:txBody>
      </p:sp>
      <p:pic>
        <p:nvPicPr>
          <p:cNvPr id="2049" name="Picture 1" descr="C:\Users\CDH\Desktop\20170712_181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948" y="1912295"/>
            <a:ext cx="2377440" cy="28529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5161" y="2456884"/>
            <a:ext cx="59057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Jakaria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mahmud</a:t>
            </a:r>
            <a:endParaRPr lang="en-US" sz="4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                     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Asst.Teacher</a:t>
            </a:r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Chhotadamai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high School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Juri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moulvibazar</a:t>
            </a:r>
            <a:endParaRPr lang="en-US" sz="2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jakariamahmud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7155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24000" y="1193640"/>
            <a:ext cx="6179128" cy="5550504"/>
            <a:chOff x="1468582" y="985822"/>
            <a:chExt cx="6179128" cy="5550504"/>
          </a:xfrm>
        </p:grpSpPr>
        <p:grpSp>
          <p:nvGrpSpPr>
            <p:cNvPr id="11" name="Group 10"/>
            <p:cNvGrpSpPr/>
            <p:nvPr/>
          </p:nvGrpSpPr>
          <p:grpSpPr>
            <a:xfrm>
              <a:off x="1468582" y="985822"/>
              <a:ext cx="6179128" cy="5550504"/>
              <a:chOff x="1616154" y="444795"/>
              <a:chExt cx="5421955" cy="6141431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2497" t="37624" r="16210" b="8852"/>
              <a:stretch/>
            </p:blipFill>
            <p:spPr>
              <a:xfrm>
                <a:off x="1616154" y="3477492"/>
                <a:ext cx="5421955" cy="3108734"/>
              </a:xfrm>
              <a:prstGeom prst="ellipse">
                <a:avLst/>
              </a:prstGeom>
              <a:ln w="63500" cap="rnd">
                <a:solidFill>
                  <a:srgbClr val="FF000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2531" y="444795"/>
                <a:ext cx="5029200" cy="2936991"/>
              </a:xfrm>
              <a:prstGeom prst="ellipse">
                <a:avLst/>
              </a:prstGeom>
              <a:ln w="63500" cap="rnd">
                <a:solidFill>
                  <a:srgbClr val="FF000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2306781" y="2439887"/>
              <a:ext cx="45027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accent4">
                      <a:lumMod val="50000"/>
                    </a:schemeClr>
                  </a:solidFill>
                  <a:latin typeface="Lucida Handwriting" panose="03010101010101010101" pitchFamily="66" charset="0"/>
                </a:rPr>
                <a:t>Write Your Hurts in the Sand   </a:t>
              </a:r>
              <a:endParaRPr lang="en-US" sz="3600" b="1" dirty="0">
                <a:solidFill>
                  <a:schemeClr val="accent4">
                    <a:lumMod val="50000"/>
                  </a:schemeClr>
                </a:solidFill>
                <a:latin typeface="Lucida Handwriting" panose="03010101010101010101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16185" y="4404486"/>
              <a:ext cx="455388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lgerian" panose="04020705040A02060702" pitchFamily="82" charset="0"/>
                </a:rPr>
                <a:t>Carve Your Blessings in the Stone   </a:t>
              </a:r>
              <a:endParaRPr lang="en-US" sz="3600" b="1" dirty="0">
                <a:solidFill>
                  <a:schemeClr val="bg1"/>
                </a:solidFill>
                <a:latin typeface="Algerian" panose="04020705040A02060702" pitchFamily="82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34765" y="201035"/>
            <a:ext cx="4005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 all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4578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9842" y="3784209"/>
            <a:ext cx="5368055" cy="1278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/>
              <a:t>        </a:t>
            </a:r>
            <a:r>
              <a:rPr lang="en-US" sz="5400" b="1" dirty="0" smtClean="0"/>
              <a:t>Class :- Seven</a:t>
            </a:r>
          </a:p>
        </p:txBody>
      </p:sp>
      <p:sp>
        <p:nvSpPr>
          <p:cNvPr id="3" name="Rectangle 2"/>
          <p:cNvSpPr/>
          <p:nvPr/>
        </p:nvSpPr>
        <p:spPr>
          <a:xfrm>
            <a:off x="1547458" y="998806"/>
            <a:ext cx="613351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                        </a:t>
            </a:r>
            <a:r>
              <a:rPr lang="en-US" sz="4000" b="1" dirty="0" smtClean="0"/>
              <a:t>English For Today</a:t>
            </a:r>
          </a:p>
        </p:txBody>
      </p:sp>
      <p:sp>
        <p:nvSpPr>
          <p:cNvPr id="4" name="Down Arrow 3"/>
          <p:cNvSpPr/>
          <p:nvPr/>
        </p:nvSpPr>
        <p:spPr>
          <a:xfrm>
            <a:off x="3953022" y="2194561"/>
            <a:ext cx="1286490" cy="14208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773382" y="831274"/>
            <a:ext cx="5389418" cy="1981200"/>
          </a:xfrm>
          <a:prstGeom prst="downArrow">
            <a:avLst>
              <a:gd name="adj1" fmla="val 58297"/>
              <a:gd name="adj2" fmla="val 36517"/>
            </a:avLst>
          </a:prstGeom>
          <a:solidFill>
            <a:srgbClr val="C000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Let us enjoy a video clip</a:t>
            </a:r>
            <a:endParaRPr lang="en-US" sz="4000" b="1" dirty="0"/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58940674"/>
              </p:ext>
            </p:extLst>
          </p:nvPr>
        </p:nvGraphicFramePr>
        <p:xfrm>
          <a:off x="3394363" y="3683884"/>
          <a:ext cx="2147455" cy="2029787"/>
        </p:xfrm>
        <a:graphic>
          <a:graphicData uri="http://schemas.openxmlformats.org/presentationml/2006/ole">
            <p:oleObj spid="_x0000_s1105" name="Packager Shell Object" showAsIcon="1" r:id="rId3" imgW="464040" imgH="437760" progId="Package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29145" y="2812675"/>
            <a:ext cx="722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What have you seen in the video?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0944" y="2824423"/>
            <a:ext cx="861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We have seen two girls are performing more 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52945" y="2836171"/>
            <a:ext cx="7259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What is the relation between them?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36273" y="2821604"/>
            <a:ext cx="4426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Nearest friendship 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26672" y="2847919"/>
            <a:ext cx="5645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Nearest friendship means-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35028106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98965" y="439751"/>
            <a:ext cx="4765963" cy="707886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Our today’s lesson is-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50126" y="1276982"/>
            <a:ext cx="346363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 best friend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779" r="27043"/>
          <a:stretch/>
        </p:blipFill>
        <p:spPr>
          <a:xfrm>
            <a:off x="1970805" y="2114213"/>
            <a:ext cx="5022275" cy="43231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93196982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810493" y="3449782"/>
            <a:ext cx="7502238" cy="2535381"/>
          </a:xfrm>
          <a:prstGeom prst="verticalScroll">
            <a:avLst>
              <a:gd name="adj" fmla="val 535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/>
              <a:t>a</a:t>
            </a:r>
            <a:r>
              <a:rPr lang="en-US" sz="3600" b="1" dirty="0" smtClean="0"/>
              <a:t>sk and answer the questions.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/>
              <a:t>t</a:t>
            </a:r>
            <a:r>
              <a:rPr lang="en-US" sz="3600" b="1" dirty="0" smtClean="0"/>
              <a:t>alk about familiar events.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/>
              <a:t>listen and understand the story.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/>
              <a:t>w</a:t>
            </a:r>
            <a:r>
              <a:rPr lang="en-US" sz="3600" b="1" dirty="0" smtClean="0"/>
              <a:t>rite answers to questions.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901900" y="2682801"/>
            <a:ext cx="7319424" cy="41820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By the end of the lesson we will be able to</a:t>
            </a:r>
            <a:endParaRPr lang="en-US" sz="32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1025237" y="879296"/>
            <a:ext cx="7079673" cy="1454731"/>
            <a:chOff x="1523999" y="595745"/>
            <a:chExt cx="6220691" cy="1427019"/>
          </a:xfrm>
        </p:grpSpPr>
        <p:sp>
          <p:nvSpPr>
            <p:cNvPr id="5" name="Oval 4"/>
            <p:cNvSpPr/>
            <p:nvPr/>
          </p:nvSpPr>
          <p:spPr>
            <a:xfrm>
              <a:off x="1523999" y="595745"/>
              <a:ext cx="6220691" cy="1427019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</a:rPr>
                <a:t>Learning  Outcomes</a:t>
              </a:r>
              <a:endParaRPr lang="en-US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708193" y="783986"/>
              <a:ext cx="5852302" cy="1050536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942767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5637" y="263236"/>
            <a:ext cx="8354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Talk about the pictures and familiar events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27" y="1007458"/>
            <a:ext cx="6123707" cy="4772467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5" name="Oval Callout 4"/>
          <p:cNvSpPr/>
          <p:nvPr/>
        </p:nvSpPr>
        <p:spPr>
          <a:xfrm>
            <a:off x="1776844" y="5877816"/>
            <a:ext cx="5631874" cy="661529"/>
          </a:xfrm>
          <a:prstGeom prst="wedgeEllipseCallout">
            <a:avLst>
              <a:gd name="adj1" fmla="val 5275"/>
              <a:gd name="adj2" fmla="val -15431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Don’t be sad ,</a:t>
            </a:r>
            <a:r>
              <a:rPr lang="en-US" sz="2400" b="1" dirty="0" err="1" smtClean="0"/>
              <a:t>Farabi</a:t>
            </a:r>
            <a:r>
              <a:rPr lang="en-US" sz="2400" b="1" dirty="0" smtClean="0"/>
              <a:t>… I know a story, listen.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61308" y="5182539"/>
            <a:ext cx="135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</a:rPr>
              <a:t>Farabi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70420" y="5158066"/>
            <a:ext cx="1129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Flora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1678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8990"/>
          <a:stretch/>
        </p:blipFill>
        <p:spPr>
          <a:xfrm>
            <a:off x="782780" y="180106"/>
            <a:ext cx="7539261" cy="4599711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50" b="63838"/>
          <a:stretch/>
        </p:blipFill>
        <p:spPr>
          <a:xfrm>
            <a:off x="782780" y="4959923"/>
            <a:ext cx="7539261" cy="178502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921020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191"/>
          <a:stretch/>
        </p:blipFill>
        <p:spPr>
          <a:xfrm>
            <a:off x="1143000" y="2563090"/>
            <a:ext cx="6858000" cy="417021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274" b="62423"/>
          <a:stretch/>
        </p:blipFill>
        <p:spPr>
          <a:xfrm>
            <a:off x="1143000" y="1801089"/>
            <a:ext cx="6858000" cy="70658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850" b="74141"/>
          <a:stretch/>
        </p:blipFill>
        <p:spPr>
          <a:xfrm>
            <a:off x="1143000" y="304798"/>
            <a:ext cx="6858000" cy="144087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651812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320</Words>
  <Application>Microsoft Office PowerPoint</Application>
  <PresentationFormat>On-screen Show (4:3)</PresentationFormat>
  <Paragraphs>66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CDH</cp:lastModifiedBy>
  <cp:revision>97</cp:revision>
  <dcterms:created xsi:type="dcterms:W3CDTF">2017-02-04T02:30:04Z</dcterms:created>
  <dcterms:modified xsi:type="dcterms:W3CDTF">2017-09-29T14:34:56Z</dcterms:modified>
</cp:coreProperties>
</file>